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8" r:id="rId2"/>
    <p:sldId id="261" r:id="rId3"/>
    <p:sldId id="262" r:id="rId4"/>
    <p:sldId id="263" r:id="rId5"/>
    <p:sldId id="266" r:id="rId6"/>
    <p:sldId id="273" r:id="rId7"/>
    <p:sldId id="287" r:id="rId8"/>
    <p:sldId id="288" r:id="rId9"/>
    <p:sldId id="285" r:id="rId10"/>
    <p:sldId id="276" r:id="rId11"/>
    <p:sldId id="279" r:id="rId12"/>
    <p:sldId id="280" r:id="rId13"/>
    <p:sldId id="282" r:id="rId14"/>
    <p:sldId id="296" r:id="rId15"/>
    <p:sldId id="297" r:id="rId16"/>
    <p:sldId id="298" r:id="rId17"/>
    <p:sldId id="299" r:id="rId18"/>
    <p:sldId id="290" r:id="rId19"/>
    <p:sldId id="30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6" autoAdjust="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75265-9F5E-46A8-95BC-D6C0B17F47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B13E-2ADB-457F-B6E5-AA7CA3C1A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9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514D02-8B67-497C-AC7F-EA44A5E3A565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7B0E7F-3F2D-437A-8566-A34C709AD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Boa-Viagem\Desktop\&#1084;&#1072;&#1084;&#1080;&#1085;&#1072;\&#1050;&#1091;&#1088;&#1089;&#1082;.%20&#1054;&#1095;&#1072;&#1075;%20&#1082;-&#1088;&#1099;%20&#1085;&#1077;&#1075;&#1072;&#1089;&#1080;&#1084;&#1099;&#1081;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928670"/>
            <a:ext cx="8329642" cy="188118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Публицистический стиль</a:t>
            </a:r>
            <a:br>
              <a:rPr lang="ru-RU" sz="4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Заметка в газету</a:t>
            </a:r>
            <a:endParaRPr lang="en-US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677152"/>
          </a:xfrm>
        </p:spPr>
        <p:txBody>
          <a:bodyPr/>
          <a:lstStyle/>
          <a:p>
            <a:r>
              <a:rPr lang="ru-RU" b="1" dirty="0"/>
              <a:t>«Культура-это мера человечности в человеке.» К.Маркс.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dirty="0" err="1"/>
              <a:t>Культура-великий</a:t>
            </a:r>
            <a:r>
              <a:rPr lang="ru-RU" b="1" dirty="0"/>
              <a:t> учитель того, как следует жить.» Д.Дин.</a:t>
            </a:r>
            <a:endParaRPr lang="ru-RU" dirty="0"/>
          </a:p>
        </p:txBody>
      </p:sp>
      <p:pic>
        <p:nvPicPr>
          <p:cNvPr id="4" name="Курск. Очаг к-ры негасимый.JPG"/>
          <p:cNvPicPr/>
          <p:nvPr/>
        </p:nvPicPr>
        <p:blipFill>
          <a:blip r:embed="rId2" r:link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46747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3648" y="1335945"/>
            <a:ext cx="576064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Что есть Культура?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Двигатель прогресса,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Основа жизни,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Синтез красоты.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Противовес  агрессии и стресса,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Зерно прекрасного на ниве доброты.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Путь созидания гармонии и духа,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Таланта, закаленного в огне.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Служения искусству и науки,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Полезность людям, обществу, стране.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Культура нам дана для осознания,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Сотворчества процессов мироздания.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Навеки связана она с многими славными именами: это и великий русский государь Петр !-основатель и преобразователь Государства российского и военно-морского флота, воздвигнувший  первые кораблестроительные верфи, и «один из последних людей какого-то чудного русского дня»,по словам Адамовича- И.А. Бунин, первый из русских писателей удостоенный в 1953 году Нобелевской премии в области литературы»за правдивый артистический талант, с которым он воссоздал в художественной прозе типичный русский характер»,и Киселев, по учебникам которого мы много лет изучали алгебру, а также многие литераторы, музыканты, работники культуры, к наследию которых мы с вами ребята приобщаемся практически каждый день. Мы стараемся впитать в себя колорит нашего народа, его традиции   и выбираем любимое занятие по душе.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7544" y="774587"/>
            <a:ext cx="734481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Навеки связана она с многими славными именами: это и великий русский государь Петр !-основатель и преобразователь Государства российского и военно-морского флота, воздвигнувший  первые кораблестроительные верфи, и «один из последних людей какого-то чудного русского дня»,по словам Адамовича- И.А. Бунин, первый из русских писателей удостоенный в 1953 году Нобелевской премии в области литературы»за правдивый артистический талант, с которым он воссоздал в художественной прозе типичный русский характер»,и Киселев, по учебникам которого мы много лет изучали алгебру, а также многие литераторы, музыканты, работники культуры, к наследию которых мы с вами ребята приобщаемся практически каждый день. Мы стараемся впитать в себя колорит нашего народа, его традиции   и выбираем любимое занятие по душе.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hr.nbmariel.ru/sites/default/files/god_tea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-1611560"/>
            <a:ext cx="13062247" cy="8973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тексты. Определите их стиль и тип</a:t>
            </a:r>
            <a:endParaRPr lang="ru-RU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43841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</a:t>
            </a:r>
            <a:r>
              <a:rPr lang="ru-RU" b="1" dirty="0"/>
              <a:t>. </a:t>
            </a:r>
            <a:r>
              <a:rPr lang="ru-RU" dirty="0"/>
              <a:t>Ландыш относится к семейству лилейных. Листья у ландыша эллипсоидальные, цветки собраны в колосья, плод — ягода; опыляется при помощи насекомых. Ландыш, с белыми ароматными цветами и красными ягодами, широко распространен в лесах европейской части СССР, Кавказа, Дальнего Востока; цветки и листья применяются в медицине как сердечное средство; ядовит; разводится как декоративный; получаемое из цветов эфирное масло применяется в парфюмерии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6390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Слышишь, ландыши, ландыши, ландыши</a:t>
            </a:r>
            <a:br>
              <a:rPr lang="ru-RU" dirty="0"/>
            </a:br>
            <a:r>
              <a:rPr lang="ru-RU" dirty="0"/>
              <a:t>Что-то шепчут в прозрачной тиши,</a:t>
            </a:r>
            <a:br>
              <a:rPr lang="ru-RU" dirty="0"/>
            </a:br>
            <a:r>
              <a:rPr lang="ru-RU" dirty="0"/>
              <a:t>Наклонись над озябшей гирляндою,</a:t>
            </a:r>
            <a:br>
              <a:rPr lang="ru-RU" dirty="0"/>
            </a:br>
            <a:r>
              <a:rPr lang="ru-RU" dirty="0"/>
              <a:t>Не дыши, не дыши, не дыши…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Словно перышко белое-белое</a:t>
            </a:r>
            <a:br>
              <a:rPr lang="ru-RU" dirty="0"/>
            </a:br>
            <a:r>
              <a:rPr lang="ru-RU" dirty="0"/>
              <a:t>Уронили с небес облака.</a:t>
            </a:r>
            <a:br>
              <a:rPr lang="ru-RU" dirty="0"/>
            </a:br>
            <a:r>
              <a:rPr lang="ru-RU" dirty="0"/>
              <a:t>Иль на травку, рукою умелою,</a:t>
            </a:r>
            <a:br>
              <a:rPr lang="ru-RU" dirty="0"/>
            </a:br>
            <a:r>
              <a:rPr lang="ru-RU" dirty="0"/>
              <a:t>Гном нанизал белые жемчуга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black">
          <a:xfrm>
            <a:off x="755576" y="188640"/>
            <a:ext cx="764381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defRPr/>
            </a:pPr>
            <a:endParaRPr lang="ru-RU" sz="24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2786063"/>
            <a:ext cx="49291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>
              <a:defRPr/>
            </a:pPr>
            <a:r>
              <a:rPr lang="ru-RU" sz="1700" dirty="0">
                <a:latin typeface="+mn-lt"/>
              </a:rPr>
              <a:t>…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858000" y="6373813"/>
            <a:ext cx="1928813" cy="4841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Проверка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4365104"/>
            <a:ext cx="16430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548680"/>
            <a:ext cx="6102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Весной в нашем селе создаются отряды дружинников для охраны ландышей. Члены таких отрядов – старшеклассники. По выходным они выезжают в лес, патрулируют, стараясь уберечь первоцвет от любителей легкой наживы. Кто откажется заработать на первых весенних цветах? А часто ли мы задумываемся над тем, что, сорвав эти цветы, наносим природе ущерб, может даже непоправимый.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20638"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  <a:endParaRPr lang="ru-RU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В первом (научном) описании </a:t>
            </a:r>
            <a:r>
              <a:rPr lang="ru-RU" dirty="0"/>
              <a:t>нет ни авторской оценки описываемого предмета, ни отношения автора к излагаемому. Язык научного описания строг и точен; употребляются термины — </a:t>
            </a:r>
            <a:r>
              <a:rPr lang="ru-RU" i="1" dirty="0"/>
              <a:t>семейство лилейных, эллипсоидальные, медицина, парфюмерия; </a:t>
            </a:r>
            <a:r>
              <a:rPr lang="ru-RU" dirty="0"/>
              <a:t>речь предельно сжатая, что объясняется основными целями, стоящими перед научным описанием: точно, с лаконичной последовательностью, в определенной системе изложить сведения о ландыше. (Энциклопедия «Жизнь растений», </a:t>
            </a:r>
            <a:r>
              <a:rPr lang="ru-RU" i="1" dirty="0"/>
              <a:t>том 6)</a:t>
            </a:r>
            <a:endParaRPr lang="ru-RU" dirty="0"/>
          </a:p>
          <a:p>
            <a:pPr algn="just">
              <a:defRPr/>
            </a:pPr>
            <a:r>
              <a:rPr lang="ru-RU" b="1" dirty="0"/>
              <a:t>Во втором отрывке </a:t>
            </a:r>
            <a:r>
              <a:rPr lang="ru-RU" dirty="0"/>
              <a:t>большое количество </a:t>
            </a:r>
            <a:r>
              <a:rPr lang="ru-RU" b="1" dirty="0"/>
              <a:t>художественных</a:t>
            </a:r>
            <a:r>
              <a:rPr lang="ru-RU" dirty="0"/>
              <a:t> определений, которые делают описание ярким, поэтическим. Обращает на себя внимание характер и построение предложений: они более распространены, среди них есть и восклицательное, так как повествование эмоционально. (Стихотворение Галины </a:t>
            </a:r>
            <a:r>
              <a:rPr lang="ru-RU" dirty="0" err="1"/>
              <a:t>Лапаевой</a:t>
            </a:r>
            <a:r>
              <a:rPr lang="ru-RU" dirty="0"/>
              <a:t>)</a:t>
            </a:r>
          </a:p>
          <a:p>
            <a:pPr algn="just">
              <a:defRPr/>
            </a:pPr>
            <a:r>
              <a:rPr lang="ru-RU" dirty="0"/>
              <a:t>Цель </a:t>
            </a:r>
            <a:r>
              <a:rPr lang="ru-RU" b="1" dirty="0"/>
              <a:t>третьего (публицистического) текста </a:t>
            </a:r>
            <a:r>
              <a:rPr lang="ru-RU" dirty="0"/>
              <a:t>— привлечь внимание к важной проблеме – сохранению редких растений. Данный текст можно использовать в СМИ. Языковые приметы стиля: любители легкой наживы, наносим природе ущерб; риторические вопросы.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Примерные темы заметки.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Про нашего классного руководителя.  .                       </a:t>
            </a:r>
          </a:p>
          <a:p>
            <a:r>
              <a:rPr lang="ru-RU" dirty="0"/>
              <a:t> Спортивные достижения класса .</a:t>
            </a:r>
          </a:p>
          <a:p>
            <a:r>
              <a:rPr lang="ru-RU" dirty="0"/>
              <a:t>Как мы проводим наш досуг.</a:t>
            </a:r>
          </a:p>
          <a:p>
            <a:r>
              <a:rPr lang="ru-RU" dirty="0"/>
              <a:t> Творческий потенциал нашего класса.</a:t>
            </a:r>
          </a:p>
          <a:p>
            <a:r>
              <a:rPr lang="ru-RU" dirty="0"/>
              <a:t> Интеллектуалы в нашем классе.</a:t>
            </a:r>
          </a:p>
          <a:p>
            <a:r>
              <a:rPr lang="ru-RU" dirty="0"/>
              <a:t> Спортивные достижения вне школы.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что же нужно для того, чтобы написать заметку в газету?</a:t>
            </a:r>
            <a:br>
              <a:rPr lang="ru-RU" sz="1600" dirty="0">
                <a:latin typeface="Arial" pitchFamily="34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800" i="1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начимость того, о чём хочешь написать, злободневность.</a:t>
            </a:r>
            <a:b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ктуальность.</a:t>
            </a:r>
            <a:b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алый объём.</a:t>
            </a:r>
            <a:b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Средства выразительности, оценочные слова, словосочетания, предложения, которые помогают лаконично, но в то же время ярко описать событие.</a:t>
            </a:r>
            <a:b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очность.</a:t>
            </a:r>
            <a:b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раткость.</a:t>
            </a:r>
            <a:b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вторская позиция чётко выражена.</a:t>
            </a:r>
            <a:endParaRPr lang="ru-RU" sz="2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/>
          <p:cNvSpPr>
            <a:spLocks noEditPoints="1"/>
          </p:cNvSpPr>
          <p:nvPr/>
        </p:nvSpPr>
        <p:spPr bwMode="gray">
          <a:xfrm rot="20241944">
            <a:off x="4575175" y="2449513"/>
            <a:ext cx="4408488" cy="2068512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00188" y="357188"/>
            <a:ext cx="7643812" cy="5715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/>
            </a:pPr>
            <a:r>
              <a:rPr lang="ru-RU" sz="24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Какие стили речи вам известны?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4313" y="4500563"/>
            <a:ext cx="2286000" cy="5000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gray">
          <a:xfrm rot="19864043">
            <a:off x="1193800" y="3400425"/>
            <a:ext cx="1046163" cy="10715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 rot="1183800" flipH="1">
            <a:off x="2668588" y="3325813"/>
            <a:ext cx="857250" cy="1143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928688" y="1785938"/>
            <a:ext cx="2965450" cy="1555750"/>
            <a:chOff x="928688" y="1143000"/>
            <a:chExt cx="2966090" cy="1555078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gray">
            <a:xfrm>
              <a:off x="928688" y="1285813"/>
              <a:ext cx="2966090" cy="1412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4431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Группа 30"/>
            <p:cNvGrpSpPr>
              <a:grpSpLocks/>
            </p:cNvGrpSpPr>
            <p:nvPr/>
          </p:nvGrpSpPr>
          <p:grpSpPr bwMode="auto">
            <a:xfrm>
              <a:off x="1070005" y="1143000"/>
              <a:ext cx="2685042" cy="1340859"/>
              <a:chOff x="1070005" y="1143000"/>
              <a:chExt cx="2685042" cy="1340859"/>
            </a:xfrm>
          </p:grpSpPr>
          <p:sp>
            <p:nvSpPr>
              <p:cNvPr id="10" name="Oval 14"/>
              <p:cNvSpPr>
                <a:spLocks noChangeArrowheads="1"/>
              </p:cNvSpPr>
              <p:nvPr/>
            </p:nvSpPr>
            <p:spPr bwMode="gray">
              <a:xfrm>
                <a:off x="1070005" y="1143000"/>
                <a:ext cx="2685042" cy="134085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gray">
              <a:xfrm>
                <a:off x="1263722" y="1190604"/>
                <a:ext cx="2194398" cy="9901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9" name="Text Box 18"/>
              <p:cNvSpPr txBox="1">
                <a:spLocks noChangeArrowheads="1"/>
              </p:cNvSpPr>
              <p:nvPr/>
            </p:nvSpPr>
            <p:spPr bwMode="auto">
              <a:xfrm>
                <a:off x="1428750" y="1500188"/>
                <a:ext cx="2020888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/>
                  <a:t>Стили речи </a:t>
                </a:r>
                <a:endParaRPr lang="ru-RU" sz="2400"/>
              </a:p>
            </p:txBody>
          </p:sp>
        </p:grpSp>
      </p:grp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86063" y="4572000"/>
            <a:ext cx="203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книжный</a:t>
            </a:r>
            <a:endParaRPr lang="ru-RU" sz="200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gray">
          <a:xfrm>
            <a:off x="6405563" y="1857375"/>
            <a:ext cx="787400" cy="8302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gray">
          <a:xfrm>
            <a:off x="4865688" y="2851150"/>
            <a:ext cx="785812" cy="8302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gray">
          <a:xfrm>
            <a:off x="6429375" y="3786188"/>
            <a:ext cx="785813" cy="8302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7786688" y="2928938"/>
            <a:ext cx="787400" cy="83026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57188" y="4572000"/>
            <a:ext cx="203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разговорный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62" name="Picture 25" descr="C:\Documents and Settings\Бабанова НЮ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9"/>
          <p:cNvSpPr>
            <a:spLocks/>
          </p:cNvSpPr>
          <p:nvPr/>
        </p:nvSpPr>
        <p:spPr bwMode="gray">
          <a:xfrm rot="17785052" flipH="1">
            <a:off x="4968082" y="3883819"/>
            <a:ext cx="857250" cy="776287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714625" y="4500563"/>
            <a:ext cx="2286000" cy="5000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13" grpId="0"/>
      <p:bldP spid="15" grpId="0" animBg="1"/>
      <p:bldP spid="16" grpId="0" animBg="1"/>
      <p:bldP spid="22" grpId="0" animBg="1"/>
      <p:bldP spid="23" grpId="0" animBg="1"/>
      <p:bldP spid="26" grpId="0"/>
      <p:bldP spid="27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39551" y="584700"/>
            <a:ext cx="734481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ПРАВИЛЬНО ПИШЕТСЯ ЗАМЕТКА.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 событие, о котором стоит написать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 все самое главное, уточни факты.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 дату, место действия; назови участников события, дай им краткую характеристику (если это важно).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Описывая событие, оцени его, выскажи свое к нему отношение.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gray">
          <a:xfrm rot="6914055">
            <a:off x="6337300" y="4972050"/>
            <a:ext cx="1476375" cy="415925"/>
          </a:xfrm>
          <a:prstGeom prst="leftArrow">
            <a:avLst>
              <a:gd name="adj1" fmla="val 31250"/>
              <a:gd name="adj2" fmla="val 71584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gray">
          <a:xfrm rot="3759873">
            <a:off x="1603376" y="5029200"/>
            <a:ext cx="1511300" cy="415925"/>
          </a:xfrm>
          <a:prstGeom prst="leftArrow">
            <a:avLst>
              <a:gd name="adj1" fmla="val 31250"/>
              <a:gd name="adj2" fmla="val 7156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 rot="5400000">
            <a:off x="3251200" y="4178300"/>
            <a:ext cx="2855913" cy="500063"/>
          </a:xfrm>
          <a:prstGeom prst="leftArrow">
            <a:avLst>
              <a:gd name="adj1" fmla="val 31250"/>
              <a:gd name="adj2" fmla="val 7152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50" y="214313"/>
            <a:ext cx="7715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Охарактеризуйте речевую ситуацию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публицистического стиля</a:t>
            </a:r>
          </a:p>
        </p:txBody>
      </p:sp>
      <p:grpSp>
        <p:nvGrpSpPr>
          <p:cNvPr id="5" name="Группа 66"/>
          <p:cNvGrpSpPr>
            <a:grpSpLocks/>
          </p:cNvGrpSpPr>
          <p:nvPr/>
        </p:nvGrpSpPr>
        <p:grpSpPr bwMode="auto">
          <a:xfrm>
            <a:off x="1214438" y="5072063"/>
            <a:ext cx="7202487" cy="1422400"/>
            <a:chOff x="1214414" y="5857892"/>
            <a:chExt cx="7201973" cy="708514"/>
          </a:xfrm>
        </p:grpSpPr>
        <p:sp>
          <p:nvSpPr>
            <p:cNvPr id="8225" name="Oval 5"/>
            <p:cNvSpPr>
              <a:spLocks noChangeArrowheads="1"/>
            </p:cNvSpPr>
            <p:nvPr/>
          </p:nvSpPr>
          <p:spPr bwMode="gray">
            <a:xfrm>
              <a:off x="1214414" y="5857892"/>
              <a:ext cx="7201973" cy="708514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214546" y="6000768"/>
              <a:ext cx="5457642" cy="537246"/>
              <a:chOff x="4166" y="1706"/>
              <a:chExt cx="1252" cy="1252"/>
            </a:xfrm>
          </p:grpSpPr>
          <p:sp>
            <p:nvSpPr>
              <p:cNvPr id="8228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29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30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2643062" y="6178146"/>
              <a:ext cx="4571674" cy="1992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+mn-lt"/>
                  <a:cs typeface="Times New Roman" pitchFamily="18" charset="0"/>
                </a:rPr>
                <a:t>Речевая ситуация</a:t>
              </a:r>
              <a:r>
                <a:rPr lang="ru-RU" sz="2000" b="1" dirty="0">
                  <a:latin typeface="+mn-lt"/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8" name="Группа 62"/>
          <p:cNvGrpSpPr>
            <a:grpSpLocks/>
          </p:cNvGrpSpPr>
          <p:nvPr/>
        </p:nvGrpSpPr>
        <p:grpSpPr bwMode="auto">
          <a:xfrm>
            <a:off x="3000375" y="1143000"/>
            <a:ext cx="3000375" cy="1928813"/>
            <a:chOff x="3428992" y="3643314"/>
            <a:chExt cx="2714625" cy="1928812"/>
          </a:xfrm>
        </p:grpSpPr>
        <p:sp>
          <p:nvSpPr>
            <p:cNvPr id="8217" name="Oval 57"/>
            <p:cNvSpPr>
              <a:spLocks noChangeArrowheads="1"/>
            </p:cNvSpPr>
            <p:nvPr/>
          </p:nvSpPr>
          <p:spPr bwMode="gray">
            <a:xfrm>
              <a:off x="3428992" y="3643314"/>
              <a:ext cx="2714625" cy="1928812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" name="Группа 61"/>
            <p:cNvGrpSpPr>
              <a:grpSpLocks/>
            </p:cNvGrpSpPr>
            <p:nvPr/>
          </p:nvGrpSpPr>
          <p:grpSpPr bwMode="auto">
            <a:xfrm>
              <a:off x="3714744" y="3857628"/>
              <a:ext cx="2056171" cy="1463090"/>
              <a:chOff x="3714744" y="3857628"/>
              <a:chExt cx="2056171" cy="1463090"/>
            </a:xfrm>
          </p:grpSpPr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3714744" y="3857628"/>
                <a:ext cx="2056171" cy="1463090"/>
                <a:chOff x="4166" y="1706"/>
                <a:chExt cx="1252" cy="1252"/>
              </a:xfrm>
            </p:grpSpPr>
            <p:sp>
              <p:nvSpPr>
                <p:cNvPr id="8221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22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23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24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4072459" y="4429127"/>
                <a:ext cx="1259644" cy="36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latin typeface="+mn-lt"/>
                  </a:rPr>
                  <a:t>1-много</a:t>
                </a:r>
              </a:p>
            </p:txBody>
          </p:sp>
        </p:grpSp>
      </p:grpSp>
      <p:grpSp>
        <p:nvGrpSpPr>
          <p:cNvPr id="12" name="Группа 63"/>
          <p:cNvGrpSpPr>
            <a:grpSpLocks/>
          </p:cNvGrpSpPr>
          <p:nvPr/>
        </p:nvGrpSpPr>
        <p:grpSpPr bwMode="auto">
          <a:xfrm>
            <a:off x="0" y="2714625"/>
            <a:ext cx="3071813" cy="1928813"/>
            <a:chOff x="0" y="3929066"/>
            <a:chExt cx="3071813" cy="1928813"/>
          </a:xfrm>
        </p:grpSpPr>
        <p:sp>
          <p:nvSpPr>
            <p:cNvPr id="8212" name="Oval 45"/>
            <p:cNvSpPr>
              <a:spLocks noChangeArrowheads="1"/>
            </p:cNvSpPr>
            <p:nvPr/>
          </p:nvSpPr>
          <p:spPr bwMode="gray">
            <a:xfrm>
              <a:off x="0" y="3929066"/>
              <a:ext cx="3071813" cy="1928813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" name="Группа 59"/>
            <p:cNvGrpSpPr>
              <a:grpSpLocks/>
            </p:cNvGrpSpPr>
            <p:nvPr/>
          </p:nvGrpSpPr>
          <p:grpSpPr bwMode="auto">
            <a:xfrm>
              <a:off x="357158" y="4143380"/>
              <a:ext cx="2327023" cy="1461154"/>
              <a:chOff x="357158" y="4214818"/>
              <a:chExt cx="2327023" cy="1461154"/>
            </a:xfrm>
          </p:grpSpPr>
          <p:sp>
            <p:nvSpPr>
              <p:cNvPr id="8214" name="Oval 49"/>
              <p:cNvSpPr>
                <a:spLocks noChangeArrowheads="1"/>
              </p:cNvSpPr>
              <p:nvPr/>
            </p:nvSpPr>
            <p:spPr bwMode="gray">
              <a:xfrm>
                <a:off x="357158" y="4214818"/>
                <a:ext cx="2327023" cy="146115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15" name="Oval 52"/>
              <p:cNvSpPr>
                <a:spLocks noChangeArrowheads="1"/>
              </p:cNvSpPr>
              <p:nvPr/>
            </p:nvSpPr>
            <p:spPr bwMode="gray">
              <a:xfrm>
                <a:off x="563047" y="4295863"/>
                <a:ext cx="1920774" cy="10807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28625" y="4643442"/>
                <a:ext cx="2143125" cy="6461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latin typeface="+mn-lt"/>
                  </a:rPr>
                  <a:t>Официальная обстановка</a:t>
                </a:r>
              </a:p>
            </p:txBody>
          </p:sp>
        </p:grpSp>
      </p:grpSp>
      <p:grpSp>
        <p:nvGrpSpPr>
          <p:cNvPr id="14" name="Группа 65"/>
          <p:cNvGrpSpPr>
            <a:grpSpLocks/>
          </p:cNvGrpSpPr>
          <p:nvPr/>
        </p:nvGrpSpPr>
        <p:grpSpPr bwMode="auto">
          <a:xfrm>
            <a:off x="6000750" y="2643188"/>
            <a:ext cx="2857500" cy="1928812"/>
            <a:chOff x="6286500" y="3786190"/>
            <a:chExt cx="2857500" cy="1928812"/>
          </a:xfrm>
        </p:grpSpPr>
        <p:sp>
          <p:nvSpPr>
            <p:cNvPr id="8204" name="Oval 22"/>
            <p:cNvSpPr>
              <a:spLocks noChangeArrowheads="1"/>
            </p:cNvSpPr>
            <p:nvPr/>
          </p:nvSpPr>
          <p:spPr bwMode="gray">
            <a:xfrm>
              <a:off x="6286500" y="3786190"/>
              <a:ext cx="2857500" cy="1928812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5" name="Группа 64"/>
            <p:cNvGrpSpPr>
              <a:grpSpLocks/>
            </p:cNvGrpSpPr>
            <p:nvPr/>
          </p:nvGrpSpPr>
          <p:grpSpPr bwMode="auto">
            <a:xfrm>
              <a:off x="6643702" y="4000504"/>
              <a:ext cx="2164391" cy="1463090"/>
              <a:chOff x="6643702" y="4000504"/>
              <a:chExt cx="2164391" cy="1463090"/>
            </a:xfrm>
          </p:grpSpPr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6643702" y="4000504"/>
                <a:ext cx="2164391" cy="1463090"/>
                <a:chOff x="4166" y="1706"/>
                <a:chExt cx="1252" cy="1252"/>
              </a:xfrm>
            </p:grpSpPr>
            <p:sp>
              <p:nvSpPr>
                <p:cNvPr id="8208" name="Oval 27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09" name="Oval 28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10" name="Oval 29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11" name="Oval 30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4" name="Прямоугольник 33"/>
              <p:cNvSpPr/>
              <p:nvPr/>
            </p:nvSpPr>
            <p:spPr>
              <a:xfrm>
                <a:off x="6858000" y="4429127"/>
                <a:ext cx="1935163" cy="646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latin typeface="+mn-lt"/>
                  </a:rPr>
                  <a:t>Сообщение, </a:t>
                </a:r>
              </a:p>
              <a:p>
                <a:pPr algn="ctr">
                  <a:defRPr/>
                </a:pPr>
                <a:r>
                  <a:rPr lang="ru-RU" b="1" dirty="0">
                    <a:latin typeface="+mn-lt"/>
                  </a:rPr>
                  <a:t>воздействие </a:t>
                </a:r>
              </a:p>
            </p:txBody>
          </p:sp>
        </p:grpSp>
      </p:grp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458200" y="6386513"/>
            <a:ext cx="685800" cy="471487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3" name="Picture 25" descr="C:\Documents and Settings\Бабанова НЮ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57375"/>
            <a:ext cx="9144000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Каково назначение публицистического стиля?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286000"/>
            <a:ext cx="8715375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51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  <a:cs typeface="Times New Roman" pitchFamily="18" charset="0"/>
              </a:rPr>
              <a:t>Назначение публицистического стиля — сообщая, убеждать, воздействовать на массы, формировать у людей правильное отношение к общественным проблемам.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212976"/>
            <a:ext cx="6551712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Каковы языковые приметы этого стиля?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3643313"/>
            <a:ext cx="8715375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1700" dirty="0">
                <a:latin typeface="+mn-lt"/>
                <a:cs typeface="Times New Roman" pitchFamily="18" charset="0"/>
              </a:rPr>
              <a:t>Совмещение в одном контексте книжной и разговорной лексики, сочетание официально-деловых и эмоциональных выражений, употребление слов в переносном значении (так называемая «газетная образность»: </a:t>
            </a:r>
            <a:r>
              <a:rPr lang="ru-RU" sz="1700" i="1" dirty="0">
                <a:latin typeface="+mn-lt"/>
                <a:cs typeface="Times New Roman" pitchFamily="18" charset="0"/>
              </a:rPr>
              <a:t>белое золото </a:t>
            </a:r>
            <a:r>
              <a:rPr lang="ru-RU" sz="1700" dirty="0">
                <a:latin typeface="+mn-lt"/>
                <a:cs typeface="Times New Roman" pitchFamily="18" charset="0"/>
              </a:rPr>
              <a:t>— хлопок, </a:t>
            </a:r>
            <a:r>
              <a:rPr lang="ru-RU" sz="1700" i="1" dirty="0" err="1">
                <a:latin typeface="+mn-lt"/>
                <a:cs typeface="Times New Roman" pitchFamily="18" charset="0"/>
              </a:rPr>
              <a:t>голубые</a:t>
            </a:r>
            <a:r>
              <a:rPr lang="ru-RU" sz="1700" i="1" dirty="0">
                <a:latin typeface="+mn-lt"/>
                <a:cs typeface="Times New Roman" pitchFamily="18" charset="0"/>
              </a:rPr>
              <a:t> дороги </a:t>
            </a:r>
            <a:r>
              <a:rPr lang="ru-RU" sz="1700" dirty="0">
                <a:latin typeface="+mn-lt"/>
                <a:cs typeface="Times New Roman" pitchFamily="18" charset="0"/>
              </a:rPr>
              <a:t>— морские пути и пр.), вопросительных, побудительных, восклицательных предложений, повторов, обращений, риторических вопросов и т. д.</a:t>
            </a:r>
            <a:endParaRPr lang="ru-RU" sz="17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88" y="428625"/>
            <a:ext cx="7643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Что обозначает слово «публицистика»?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0" y="1000125"/>
            <a:ext cx="7500938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1700" dirty="0">
                <a:latin typeface="+mn-lt"/>
              </a:rPr>
              <a:t>Название стиля </a:t>
            </a:r>
            <a:r>
              <a:rPr lang="ru-RU" sz="1700" i="1" dirty="0">
                <a:latin typeface="+mn-lt"/>
              </a:rPr>
              <a:t>публицистический </a:t>
            </a:r>
            <a:r>
              <a:rPr lang="ru-RU" sz="1700" dirty="0">
                <a:latin typeface="+mn-lt"/>
              </a:rPr>
              <a:t>происходит от латинского слова </a:t>
            </a:r>
            <a:r>
              <a:rPr lang="en-US" sz="1700" i="1" dirty="0" err="1">
                <a:latin typeface="+mn-lt"/>
              </a:rPr>
              <a:t>publicus</a:t>
            </a:r>
            <a:r>
              <a:rPr lang="en-US" sz="1700" dirty="0">
                <a:latin typeface="+mn-lt"/>
              </a:rPr>
              <a:t> </a:t>
            </a:r>
            <a:r>
              <a:rPr lang="ru-RU" sz="1700" dirty="0">
                <a:latin typeface="+mn-lt"/>
              </a:rPr>
              <a:t>— общественный (в нашем языке есть слово </a:t>
            </a:r>
            <a:r>
              <a:rPr lang="ru-RU" sz="1700" i="1" dirty="0">
                <a:latin typeface="+mn-lt"/>
              </a:rPr>
              <a:t>публика, </a:t>
            </a:r>
            <a:r>
              <a:rPr lang="ru-RU" sz="1700" dirty="0">
                <a:latin typeface="+mn-lt"/>
              </a:rPr>
              <a:t>одно из значений которого — люди, народ).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5786438"/>
            <a:ext cx="8715375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defRPr/>
            </a:pPr>
            <a:r>
              <a:rPr lang="ru-RU" sz="1700" dirty="0">
                <a:latin typeface="+mn-lt"/>
                <a:cs typeface="Times New Roman" pitchFamily="18" charset="0"/>
              </a:rPr>
              <a:t>Заметка, репортаж, рецензия, отзыв……….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13"/>
            <a:ext cx="9144000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Назовите жанры публицистического стиля</a:t>
            </a:r>
          </a:p>
        </p:txBody>
      </p:sp>
      <p:pic>
        <p:nvPicPr>
          <p:cNvPr id="7178" name="Picture 25" descr="C:\Documents and Settings\Бабанова НЮ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Назовите проблемы, которые относятся к публицистическому стилю речи.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Построение сложных предложений, </a:t>
            </a:r>
          </a:p>
          <a:p>
            <a:r>
              <a:rPr lang="ru-RU" dirty="0"/>
              <a:t>выборы президента, </a:t>
            </a:r>
          </a:p>
          <a:p>
            <a:r>
              <a:rPr lang="ru-RU" dirty="0"/>
              <a:t>решение линейных уравнений,</a:t>
            </a:r>
          </a:p>
          <a:p>
            <a:r>
              <a:rPr lang="ru-RU" dirty="0"/>
              <a:t> работа администрации города, </a:t>
            </a:r>
          </a:p>
          <a:p>
            <a:r>
              <a:rPr lang="ru-RU" dirty="0"/>
              <a:t>рейтинг исполнителей современной музыки,</a:t>
            </a:r>
          </a:p>
          <a:p>
            <a:r>
              <a:rPr lang="ru-RU" dirty="0"/>
              <a:t> использование акваланга для проведения ремонтных работ под водой,</a:t>
            </a:r>
          </a:p>
          <a:p>
            <a:r>
              <a:rPr lang="ru-RU" dirty="0"/>
              <a:t> анализ текста,</a:t>
            </a:r>
          </a:p>
          <a:p>
            <a:r>
              <a:rPr lang="ru-RU" dirty="0"/>
              <a:t> причины катастроф на железной дороге.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dirty="0"/>
              <a:t>Заметка в газету.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7500990" cy="428628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Заметка в газету – краткое сообщение о каком-то важном и новом факте ( событии ), интересном для читателя. Автор сообщает о том, что произошло, где, когда, с кем и почему, выделяя основную мысль. Главные черты – достоверность факта, его новизна, яркий заголовок, краткость и точность изложения. В основе заметки лежит описание факта, случая.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67544" y="932315"/>
            <a:ext cx="72728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Заметка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Простейшая форма оперативного сообщения, в основе которой лежит общественно значимый факт. Является основным жанром в информационных агентствах и на лентах новостей Интернет СМИ. В печатной периодике заметка – главный носитель новостной информации.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Заметка имеет следующую структуру: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заголовок, подзаголовок (наличие подзаголовка зависит от манеры подачи информации в издании),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(первый абзац журналистского текста, который несет в себе мощный информационный заряд) и основная часть (в которой сообщаются подробности и уточняются названные в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лиде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факты).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написания заметки следует ответить на 5 основных вопросов (формула «5w» ): Кто, Что, Где, Когда и Почему. Ответ на эти вопросы дает  сжатое представление о событии.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часто для написания заметки журналисты используют прямой информационный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Например, «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Открытие фотовыставки «Неделя русского языка в МКОУ «</a:t>
            </a:r>
            <a:r>
              <a:rPr kumimoji="0" lang="ru-RU" sz="1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Песковская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сош</a:t>
            </a: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состоялось17-30 ноября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Заметку также часто начинают с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лида-цитаты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(журналист начинает текст со слов известного лица, непосредственно связанного с событием),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«немедленная идентификация» (герой новости известное лицо, которое совершает какие-либо действия),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лида-вопроса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 данном случае дальнейший текст обязательно должен содержать ответ на поставленный в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лиде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вопрос).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Примечания: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       Заметка никогда не начинается с цифры, начинать с цифры (Например, «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октября в МКОУ «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Песковская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СОШ» состоялось открытие фотовыставки «Урок русского языка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») – совершать стилистическую ошибку. Лишь только в том случае, когда делается акцент на дате или времени происшествия, можно начинать материал с цифры.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       Имя человека – героя публикации, участника события, эксперта и т.п. – пишется всегда перед фамилией.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      Заметка не должна содержать более шести цифр, так как человеческий мозг может усвоить, запомнить только это небольшое число цифр, остальные останутся за гранью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усваиваемости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83568" y="469988"/>
            <a:ext cx="712879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Виды заметки: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Хроника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информационное сообщение, объем которого одна-две фразы. Не имеет самостоятельного заголовка, публикуется в подборках, которые уже имеют заголовок.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Заметка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информационное сообщение, имеющее заголовок и дающее факт с некоторыми подробностями.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Расширенная заметка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информационное сообщение, которое содержит достаточно большое количество деталей события, дает факт с подробностями, мнениями компетентных лиц; возможно наличие мини-вывода.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Оценочно-информационная заметка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это заметка, в которой не только описан факт (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произошло? где? когда? почему? как?), но и даётся оценка этого факта. Оценка представляет собой отношение журналиста к описанному в заметке явлению или предмету.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Поэтому структура оценочно-информационной заметки выглядит более сложной. Журналист не только описывает явление или событие, но и напоминает аудитории общеизвестную истину. Общезначимое суждение может находиться или в начале заметки, или в конце. Таким образом,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к данной вышей заметке добавить комментарий по поводу общеизвестных истин о необходимости проветривать помещение, о пользе свежего воздуха и т. п., заметка приобретёт оценочно-информационный характер.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95536" y="858632"/>
            <a:ext cx="74888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что же нужно для того, чтобы написать заметку в газету?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начимость того, о чём хочешь написать, злободневность.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ктуальность.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алый объём.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Ср</a:t>
            </a:r>
            <a:r>
              <a:rPr lang="ru-RU" sz="24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дства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выразительности, оценочные слова, словосочетания, предложения, которые помогают лаконично, но в то же время ярко описать событие.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очность.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раткость.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вторская позиция чётко выражена.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835</TotalTime>
  <Words>1716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Trebuchet MS</vt:lpstr>
      <vt:lpstr>Verdana</vt:lpstr>
      <vt:lpstr>Wingdings</vt:lpstr>
      <vt:lpstr>Wingdings 2</vt:lpstr>
      <vt:lpstr>Изящная</vt:lpstr>
      <vt:lpstr>Публицистический стиль Заметка в газету</vt:lpstr>
      <vt:lpstr>Презентация PowerPoint</vt:lpstr>
      <vt:lpstr>Презентация PowerPoint</vt:lpstr>
      <vt:lpstr>Презентация PowerPoint</vt:lpstr>
      <vt:lpstr>Назовите проблемы, которые относятся к публицистическому стилю речи.</vt:lpstr>
      <vt:lpstr>Заметка в газету.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Примерные темы заметки.</vt:lpstr>
      <vt:lpstr>что же нужно для того, чтобы написать заметку в газету?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Публицистический стиль Заметка в газету</dc:title>
  <dc:creator>гукасян</dc:creator>
  <cp:lastModifiedBy>админ</cp:lastModifiedBy>
  <cp:revision>76</cp:revision>
  <dcterms:created xsi:type="dcterms:W3CDTF">2009-12-02T11:55:41Z</dcterms:created>
  <dcterms:modified xsi:type="dcterms:W3CDTF">2023-03-28T05:48:44Z</dcterms:modified>
</cp:coreProperties>
</file>