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2" r:id="rId4"/>
    <p:sldId id="265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3" r:id="rId15"/>
    <p:sldId id="276" r:id="rId16"/>
    <p:sldId id="275" r:id="rId17"/>
    <p:sldId id="277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1E1E78"/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96" d="100"/>
          <a:sy n="96" d="100"/>
        </p:scale>
        <p:origin x="20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293096"/>
            <a:ext cx="5688632" cy="1728192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99792" y="45855"/>
            <a:ext cx="619268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2555776" y="1484784"/>
            <a:ext cx="648072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5855"/>
            <a:ext cx="619268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1484784"/>
            <a:ext cx="648072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0%D1%84%D0%BE%D0%B3%D1%80%D0%B0%D1%84%D0%B8%D1%8F" TargetMode="External"/><Relationship Id="rId3" Type="http://schemas.openxmlformats.org/officeDocument/2006/relationships/hyperlink" Target="https://&#1086;&#1085;&#1083;&#1072;&#1081;&#1085;-&#1089;&#1083;&#1086;&#1074;&#1072;&#1088;&#1100;.&#1088;&#1092;/sotrudnik.html" TargetMode="External"/><Relationship Id="rId7" Type="http://schemas.openxmlformats.org/officeDocument/2006/relationships/hyperlink" Target="https://ru.wikipedia.org/wiki/%D0%93%D1%80%D0%B0%D0%BC%D0%BC%D0%B0%D1%82%D0%B8%D0%BA%D0%B0" TargetMode="External"/><Relationship Id="rId2" Type="http://schemas.openxmlformats.org/officeDocument/2006/relationships/hyperlink" Target="https://&#1086;&#1085;&#1083;&#1072;&#1081;&#1085;-&#1089;&#1083;&#1086;&#1074;&#1072;&#1088;&#1100;.&#1088;&#1092;/avto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0%B5%D0%BA%D1%81%D1%82" TargetMode="External"/><Relationship Id="rId5" Type="http://schemas.openxmlformats.org/officeDocument/2006/relationships/hyperlink" Target="https://ru.wikipedia.org/wiki/%D0%A2%D0%B8%D0%BF%D0%BE%D0%B3%D1%80%D0%B0%D1%84%D0%B8%D1%8F" TargetMode="External"/><Relationship Id="rId10" Type="http://schemas.openxmlformats.org/officeDocument/2006/relationships/hyperlink" Target="https://ru.wikipedia.org/wiki/%D0%A1%D1%82%D0%B8%D0%BB%D0%B8%D1%81%D1%82%D0%B8%D0%BA%D0%B0" TargetMode="External"/><Relationship Id="rId4" Type="http://schemas.openxmlformats.org/officeDocument/2006/relationships/hyperlink" Target="https://ru.wikipedia.org/wiki/%D0%98%D0%B7%D0%B4%D0%B0%D1%82%D0%B5%D0%BB%D1%8C%D1%81%D1%82%D0%B2%D0%BE" TargetMode="External"/><Relationship Id="rId9" Type="http://schemas.openxmlformats.org/officeDocument/2006/relationships/hyperlink" Target="https://ru.wikipedia.org/wiki/%D0%9F%D1%83%D0%BD%D0%BA%D1%82%D1%83%D0%B0%D1%86%D0%B8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Урок-деловая игра</a:t>
            </a:r>
            <a:br>
              <a:rPr lang="ru-RU" b="1" dirty="0"/>
            </a:br>
            <a:r>
              <a:rPr lang="ru-RU" dirty="0"/>
              <a:t>«Мы делаем газету»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Словарь терминов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Рубрика-</a:t>
            </a:r>
            <a:r>
              <a:rPr lang="ru-RU" b="1" dirty="0"/>
              <a:t>1.</a:t>
            </a:r>
            <a:r>
              <a:rPr lang="ru-RU" dirty="0"/>
              <a:t> Заголовок раздела в газете, журнале и т. п. </a:t>
            </a:r>
            <a:r>
              <a:rPr lang="ru-RU" b="1" dirty="0"/>
              <a:t>2.</a:t>
            </a:r>
            <a:r>
              <a:rPr lang="ru-RU" dirty="0"/>
              <a:t> Раздел, подразделение текста, графа.</a:t>
            </a:r>
          </a:p>
          <a:p>
            <a:r>
              <a:rPr lang="ru-RU" dirty="0"/>
              <a:t>Собкор-собственный корреспондент.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85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Публицистический стиль-летопись сегодняшнего дня.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5" y="1598208"/>
            <a:ext cx="6480175" cy="4927136"/>
          </a:xfrm>
        </p:spPr>
      </p:pic>
    </p:spTree>
    <p:extLst>
      <p:ext uri="{BB962C8B-B14F-4D97-AF65-F5344CB8AC3E}">
        <p14:creationId xmlns:p14="http://schemas.microsoft.com/office/powerpoint/2010/main" val="5398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Школа начинающего журналиста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/>
              <a:t>Задания для редакторов</a:t>
            </a:r>
          </a:p>
          <a:p>
            <a:r>
              <a:rPr lang="ru-RU" dirty="0"/>
              <a:t>Статья «Обращение к читателям»</a:t>
            </a:r>
          </a:p>
          <a:p>
            <a:r>
              <a:rPr lang="ru-RU" dirty="0"/>
              <a:t>Лента событий Октябрьской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7361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Задания для журналистов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Яркий и короткий репортаж на тему:</a:t>
            </a:r>
          </a:p>
          <a:p>
            <a:r>
              <a:rPr lang="ru-RU" dirty="0"/>
              <a:t>В гостях у ветерана Вов</a:t>
            </a:r>
          </a:p>
          <a:p>
            <a:r>
              <a:rPr lang="ru-RU" dirty="0"/>
              <a:t>74-летняя годовщина победы в Вов</a:t>
            </a:r>
          </a:p>
          <a:p>
            <a:r>
              <a:rPr lang="ru-RU" dirty="0"/>
              <a:t>Портретный очерк «Мой одноклассник»</a:t>
            </a:r>
          </a:p>
          <a:p>
            <a:r>
              <a:rPr lang="ru-RU" dirty="0"/>
              <a:t>Заметка «Коротко»</a:t>
            </a:r>
          </a:p>
        </p:txBody>
      </p:sp>
    </p:spTree>
    <p:extLst>
      <p:ext uri="{BB962C8B-B14F-4D97-AF65-F5344CB8AC3E}">
        <p14:creationId xmlns:p14="http://schemas.microsoft.com/office/powerpoint/2010/main" val="29140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 для художников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Оформить заголовок газеты</a:t>
            </a:r>
            <a:r>
              <a:rPr lang="ru-RU"/>
              <a:t>, эмблему</a:t>
            </a:r>
            <a:endParaRPr lang="ru-RU" dirty="0"/>
          </a:p>
          <a:p>
            <a:r>
              <a:rPr lang="ru-RU" dirty="0"/>
              <a:t>Проиллюстрировать газету</a:t>
            </a:r>
          </a:p>
          <a:p>
            <a:r>
              <a:rPr lang="ru-RU" dirty="0"/>
              <a:t>Грамотно разместить материалы в газете</a:t>
            </a:r>
          </a:p>
        </p:txBody>
      </p:sp>
    </p:spTree>
    <p:extLst>
      <p:ext uri="{BB962C8B-B14F-4D97-AF65-F5344CB8AC3E}">
        <p14:creationId xmlns:p14="http://schemas.microsoft.com/office/powerpoint/2010/main" val="9587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Выполнение заданий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484313"/>
            <a:ext cx="5616674" cy="4752975"/>
          </a:xfrm>
        </p:spPr>
      </p:pic>
    </p:spTree>
    <p:extLst>
      <p:ext uri="{BB962C8B-B14F-4D97-AF65-F5344CB8AC3E}">
        <p14:creationId xmlns:p14="http://schemas.microsoft.com/office/powerpoint/2010/main" val="25793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Школа начинающего журналиста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Презентация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65177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Спасибо за урок!!!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рока</a:t>
            </a:r>
          </a:p>
        </p:txBody>
      </p:sp>
      <p:sp>
        <p:nvSpPr>
          <p:cNvPr id="5" name="Rectangle 254"/>
          <p:cNvSpPr>
            <a:spLocks noChangeArrowheads="1"/>
          </p:cNvSpPr>
          <p:nvPr/>
        </p:nvSpPr>
        <p:spPr bwMode="gray">
          <a:xfrm rot="3419336">
            <a:off x="3015629" y="4197619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3015629" y="168301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Text Box 258"/>
          <p:cNvSpPr txBox="1">
            <a:spLocks noChangeArrowheads="1"/>
          </p:cNvSpPr>
          <p:nvPr/>
        </p:nvSpPr>
        <p:spPr bwMode="gray">
          <a:xfrm>
            <a:off x="3769025" y="1770331"/>
            <a:ext cx="4835423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Обобщить и систематизировать</a:t>
            </a:r>
          </a:p>
          <a:p>
            <a:pPr eaLnBrk="0" hangingPunct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знания о публицистическом стиле;</a:t>
            </a:r>
          </a:p>
          <a:p>
            <a:pPr eaLnBrk="0" hangingPunct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Формировать умения работать с разными источниками информации;</a:t>
            </a:r>
          </a:p>
          <a:p>
            <a:pPr eaLnBrk="0" hangingPunct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Воспитывать культуру межличностных отношений</a:t>
            </a:r>
          </a:p>
          <a:p>
            <a:pPr eaLnBrk="0" hangingPunct="0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0" name="Text Box 259"/>
          <p:cNvSpPr txBox="1">
            <a:spLocks noChangeArrowheads="1"/>
          </p:cNvSpPr>
          <p:nvPr/>
        </p:nvSpPr>
        <p:spPr bwMode="gray">
          <a:xfrm>
            <a:off x="3071192" y="172588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" name="Rectangle 261"/>
          <p:cNvSpPr>
            <a:spLocks noChangeArrowheads="1"/>
          </p:cNvSpPr>
          <p:nvPr/>
        </p:nvSpPr>
        <p:spPr bwMode="gray">
          <a:xfrm rot="3419336">
            <a:off x="3015629" y="287528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45855"/>
            <a:ext cx="6624736" cy="1438929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Газета-органическая часть нашей жизни, она воспитывает личность, содержит ценнейший материал для познания.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628801"/>
            <a:ext cx="6552282" cy="4581698"/>
          </a:xfr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газеты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Вопросами информирования озаботились еще древние римляне, придумавшие деревянные таблички, на которых записывались ежедневные события из жизни др. Рима.</a:t>
            </a:r>
          </a:p>
          <a:p>
            <a:r>
              <a:rPr lang="ru-RU" dirty="0"/>
              <a:t>Юлий Цезарь дал указание об обязательном информировании жителей города.</a:t>
            </a:r>
          </a:p>
        </p:txBody>
      </p:sp>
    </p:spTree>
    <p:extLst>
      <p:ext uri="{BB962C8B-B14F-4D97-AF65-F5344CB8AC3E}">
        <p14:creationId xmlns:p14="http://schemas.microsoft.com/office/powerpoint/2010/main" val="33003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газеты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5" y="1196753"/>
            <a:ext cx="6480175" cy="4536503"/>
          </a:xfrm>
        </p:spPr>
      </p:pic>
    </p:spTree>
    <p:extLst>
      <p:ext uri="{BB962C8B-B14F-4D97-AF65-F5344CB8AC3E}">
        <p14:creationId xmlns:p14="http://schemas.microsoft.com/office/powerpoint/2010/main" val="30460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en-US" dirty="0" err="1"/>
              <a:t>gazzetta</a:t>
            </a:r>
            <a:r>
              <a:rPr lang="ru-RU" dirty="0"/>
              <a:t>»</a:t>
            </a:r>
            <a:r>
              <a:rPr lang="en-US" dirty="0"/>
              <a:t>-</a:t>
            </a:r>
            <a:r>
              <a:rPr lang="ru-RU" dirty="0"/>
              <a:t>итальянская монета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бумажном варианте газеты, записанные вручную, начали появляться более 400 лет назад в Венеции.</a:t>
            </a:r>
          </a:p>
          <a:p>
            <a:r>
              <a:rPr lang="ru-RU" dirty="0"/>
              <a:t>Специальные места по сбору новостей-предтеча современных информационных агентств.</a:t>
            </a:r>
          </a:p>
        </p:txBody>
      </p:sp>
    </p:spTree>
    <p:extLst>
      <p:ext uri="{BB962C8B-B14F-4D97-AF65-F5344CB8AC3E}">
        <p14:creationId xmlns:p14="http://schemas.microsoft.com/office/powerpoint/2010/main" val="37167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Словарь терминов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Редактор-тот, кто работает с текстом, а именно составляет, проверяет и исправляет содержание в соответствии с требованиями определённого жанра, готовит к печати издание (книги, журнала, газеты и т. п.), также выступает в роли управляющего.</a:t>
            </a:r>
          </a:p>
        </p:txBody>
      </p:sp>
    </p:spTree>
    <p:extLst>
      <p:ext uri="{BB962C8B-B14F-4D97-AF65-F5344CB8AC3E}">
        <p14:creationId xmlns:p14="http://schemas.microsoft.com/office/powerpoint/2010/main" val="230565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Словарь терминов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Журнали́ст</a:t>
            </a:r>
            <a:r>
              <a:rPr lang="ru-RU" dirty="0"/>
              <a:t>, </a:t>
            </a:r>
            <a:r>
              <a:rPr lang="ru-RU" dirty="0" err="1"/>
              <a:t>журнали́стка</a:t>
            </a:r>
            <a:r>
              <a:rPr lang="ru-RU" dirty="0"/>
              <a:t> — человек, который занимается сбором, созданием, редактированием, подготовкой и оформлением информации для редакции средств массовой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074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Словарь терминов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980728"/>
            <a:ext cx="648072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Корреспондент — 1. Тот, кто находится в переписке с кем-л. </a:t>
            </a:r>
            <a:br>
              <a:rPr lang="ru-RU" dirty="0"/>
            </a:br>
            <a:r>
              <a:rPr lang="ru-RU" dirty="0"/>
              <a:t>2. </a:t>
            </a:r>
            <a:r>
              <a:rPr lang="ru-RU" dirty="0">
                <a:hlinkClick r:id="rId2" tooltip="Автор"/>
              </a:rPr>
              <a:t>Автор</a:t>
            </a:r>
            <a:r>
              <a:rPr lang="ru-RU" dirty="0"/>
              <a:t> корреспонденций // </a:t>
            </a:r>
            <a:r>
              <a:rPr lang="ru-RU" dirty="0">
                <a:hlinkClick r:id="rId3" tooltip="Сотрудник"/>
              </a:rPr>
              <a:t>Сотрудник</a:t>
            </a:r>
            <a:r>
              <a:rPr lang="ru-RU" dirty="0"/>
              <a:t> средств массовой информации.</a:t>
            </a:r>
          </a:p>
          <a:p>
            <a:r>
              <a:rPr lang="ru-RU" dirty="0"/>
              <a:t>Корректор-специалист </a:t>
            </a:r>
            <a:r>
              <a:rPr lang="ru-RU" dirty="0">
                <a:hlinkClick r:id="rId4" tooltip="Издательство"/>
              </a:rPr>
              <a:t>издательства</a:t>
            </a:r>
            <a:r>
              <a:rPr lang="ru-RU" dirty="0"/>
              <a:t>, </a:t>
            </a:r>
            <a:r>
              <a:rPr lang="ru-RU" dirty="0" err="1">
                <a:hlinkClick r:id="rId5" tooltip="Типография"/>
              </a:rPr>
              <a:t>типогра-фии</a:t>
            </a:r>
            <a:r>
              <a:rPr lang="ru-RU" dirty="0"/>
              <a:t> или редакции, вычитывающий </a:t>
            </a:r>
            <a:r>
              <a:rPr lang="ru-RU" dirty="0">
                <a:hlinkClick r:id="rId6" tooltip="Текст"/>
              </a:rPr>
              <a:t>тексты</a:t>
            </a:r>
            <a:r>
              <a:rPr lang="ru-RU" dirty="0"/>
              <a:t>, нормализующий </a:t>
            </a:r>
            <a:r>
              <a:rPr lang="ru-RU" dirty="0">
                <a:hlinkClick r:id="rId7" tooltip="Грамматика"/>
              </a:rPr>
              <a:t>грамматику</a:t>
            </a:r>
            <a:r>
              <a:rPr lang="ru-RU" dirty="0"/>
              <a:t> (исправляющий </a:t>
            </a:r>
            <a:r>
              <a:rPr lang="ru-RU" dirty="0">
                <a:hlinkClick r:id="rId8" tooltip="Орфография"/>
              </a:rPr>
              <a:t>орфографические</a:t>
            </a:r>
            <a:r>
              <a:rPr lang="ru-RU" dirty="0"/>
              <a:t>, </a:t>
            </a:r>
            <a:r>
              <a:rPr lang="ru-RU" dirty="0">
                <a:hlinkClick r:id="rId9" tooltip="Пунктуация"/>
              </a:rPr>
              <a:t>пунктуационные</a:t>
            </a:r>
            <a:r>
              <a:rPr lang="ru-RU" dirty="0"/>
              <a:t>, </a:t>
            </a:r>
            <a:r>
              <a:rPr lang="ru-RU" u="sng" dirty="0">
                <a:hlinkClick r:id="rId10"/>
              </a:rPr>
              <a:t>стилистические</a:t>
            </a:r>
            <a:r>
              <a:rPr lang="ru-RU" dirty="0"/>
              <a:t> ошибки) </a:t>
            </a:r>
          </a:p>
        </p:txBody>
      </p:sp>
    </p:spTree>
    <p:extLst>
      <p:ext uri="{BB962C8B-B14F-4D97-AF65-F5344CB8AC3E}">
        <p14:creationId xmlns:p14="http://schemas.microsoft.com/office/powerpoint/2010/main" val="18708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9a5d14e43248f74bd4e87f6720ad4eb465a0ef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357</Words>
  <Application>Microsoft Office PowerPoint</Application>
  <PresentationFormat>Экран (4:3)</PresentationFormat>
  <Paragraphs>49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Урок-деловая игра «Мы делаем газету»</vt:lpstr>
      <vt:lpstr>Цели рока</vt:lpstr>
      <vt:lpstr>Газета-органическая часть нашей жизни, она воспитывает личность, содержит ценнейший материал для познания.</vt:lpstr>
      <vt:lpstr>История газеты</vt:lpstr>
      <vt:lpstr>История газеты</vt:lpstr>
      <vt:lpstr>«gazzetta»-итальянская монета</vt:lpstr>
      <vt:lpstr>Словарь терминов</vt:lpstr>
      <vt:lpstr>Словарь терминов</vt:lpstr>
      <vt:lpstr>Словарь терминов</vt:lpstr>
      <vt:lpstr>Словарь терминов</vt:lpstr>
      <vt:lpstr>Публицистический стиль-летопись сегодняшнего дня.</vt:lpstr>
      <vt:lpstr>Школа начинающего журналиста</vt:lpstr>
      <vt:lpstr>Задания для журналистов</vt:lpstr>
      <vt:lpstr>Задания для художников</vt:lpstr>
      <vt:lpstr>Выполнение заданий</vt:lpstr>
      <vt:lpstr>Школа начинающего журналиста</vt:lpstr>
      <vt:lpstr>Спасибо за урок!!!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Письмо пером</dc:title>
  <dc:creator>obstinate</dc:creator>
  <dc:description>Шаблон презентации с сайта https://presentation-creation.ru/</dc:description>
  <cp:lastModifiedBy>админ</cp:lastModifiedBy>
  <cp:revision>537</cp:revision>
  <dcterms:created xsi:type="dcterms:W3CDTF">2018-02-25T09:09:03Z</dcterms:created>
  <dcterms:modified xsi:type="dcterms:W3CDTF">2023-03-21T06:15:14Z</dcterms:modified>
</cp:coreProperties>
</file>