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61" r:id="rId3"/>
    <p:sldId id="262" r:id="rId4"/>
    <p:sldId id="257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9115A-5367-412A-BC05-09D60E645846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FE626-21BD-48CC-9E94-4EA8724D54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D326-56A9-4832-B28E-2F5BDFF7D929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1D47-A7FA-4EEE-9E37-59C043C2572A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03FE-C0E5-445A-97A7-015A30612D4F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7FA6-4047-4C03-9BA3-E1E7DA126DFF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396E-7559-445F-98A1-CCA8751E5D77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762C1-AA1F-46AD-A193-6449B7968B89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8A46-289A-4901-BF09-A715D6E6EF5B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04052-F1A7-4605-80C2-EF120B55DC0F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9C0A-7708-498A-AF7F-B77663055CF0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7FB55-77EA-4F92-A560-4C266F93F39C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E22D7-2470-47A1-90A1-63D30EF2297D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7A1B9-1326-4096-822E-C7C05ACBE880}" type="datetime1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>
                <a:solidFill>
                  <a:srgbClr val="7030A0"/>
                </a:solidFill>
                <a:latin typeface="Georgia" panose="02040502050405020303" pitchFamily="18" charset="0"/>
              </a:rPr>
              <a:t>Этические принципы тележурналистики</a:t>
            </a:r>
            <a:endParaRPr lang="ru-RU" sz="4400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A6A10737-D556-4616-ACAB-29BA09689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                                                Этика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 </a:t>
            </a:r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Профессиональное сообщение не должно содержать оценок, тем более, если это оценки сотрудника информационного телевидения — ведущего, репортера, интервьюера.</a:t>
            </a:r>
          </a:p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      Позиция журналиста новостей — в подборе, полноте и последовательности освещаемых фактов. Оценки событий или явлений вполне уместны и даже необходимы в устах экспертов, комментаторов или лиц, в чьей компетенции нет сомнений.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                                                 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этика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Информационные программы не должны вызывать у зрителей сомнений в характере экранного сообщения или порождать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,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в нем ложные представления о том, что он видит — запись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или трансляцию, первичное сообщение или его повтор.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Ни и одна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из экранных форм ни прямо, ни косвенно не может быть та за другую (комментарий за установленный факт, архивные кадры за сиюминутную хронику, инсценировка -за действие, реально происходящее) или способствовать подобному впечатлению.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Особенно это относится к методу инсценировки, даже если частники — реальные герои происходившего. Сам факт реконструкции события должен быть обозначен в эфире, чтобы </a:t>
            </a:r>
          </a:p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не вводить телезрителя в заблуждение относительно характера изображаемых действий.</a:t>
            </a:r>
          </a:p>
          <a:p>
            <a:pPr>
              <a:buNone/>
            </a:pP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Мировая </a:t>
            </a:r>
            <a:r>
              <a:rPr lang="ru-RU" dirty="0" err="1">
                <a:solidFill>
                  <a:srgbClr val="7030A0"/>
                </a:solidFill>
                <a:latin typeface="Georgia" panose="02040502050405020303" pitchFamily="18" charset="0"/>
              </a:rPr>
              <a:t>телепрактика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не допускает использования инсценировок в новостных рубриках.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7030A0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Полнота информации</a:t>
            </a:r>
            <a:endParaRPr lang="ru-RU" sz="2000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Важнейшее условие объективности — полнота представленных фактов и обнародованных суждений.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 Так, репортаж о рельсовой войне, начатой забастовщика ми-шахтерами, демонстрирующий их возмущенные лица, будет не полон, если не покажет и негодование ни в чем не повинных пассажиров, десятки часов ожидающих в остановленных поездах.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В экранном сообщении о событии не должны быть опущены факты, существенные для понимания происходящего, или изложена точка зрения, односторонне освещающая картину, даже если это точка зрения сотрудника информационной рубрики.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Если в аналитической передаче одним из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героев изложен определенный взгляд на проблему, журналист обязан предоставить такие же возможности и для аргумента оппонирующих сторон.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b="1" dirty="0">
                <a:solidFill>
                  <a:srgbClr val="7030A0"/>
                </a:solidFill>
                <a:latin typeface="Georgia" panose="02040502050405020303" pitchFamily="18" charset="0"/>
              </a:rPr>
              <a:t>Непредвзятость. </a:t>
            </a:r>
            <a:endParaRPr lang="ru-RU" sz="2400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00726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Достоверность и полнота информации как критерии журналистики могут быть достигнуты только при условии непредвзятости.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Для, отечественных документалистов это условие. Современные ведущие, пришедшие на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смену официозной фигуре «кремлевского» диктора, зачастую не сомневаются, что единственно безошибочный взгляд на события и процессы общественной жизни принадлежит им самим выступающим кем-то вроде наставников неразумной публики.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Убежденность ведущего информационных программ в том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,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что он выступает своего рода идеологическим просветителем, порождает привычку по каждому поводу ставить оценки и выносить приговоры, ибо, по его представлению, мнения о фактах важнее фактов.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Нетрудно понять, что подобное убеждение — обор сторона все той же тенденциозности.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                                                 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ЭТИКА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Условие непредвзятости тем более необходимо в журналистских расследованиях.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В то время как информационные, в том числе ново телепрограммы, отвечают на вопросы «что происходит?» и «как это происходит?», аналитическая публицистика имеет дело с тросами «почему?» и «что может случиться завтра?».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Хладнокровие, способность к всестороннему исследованию ситуации, скрупулезность в изучении материала — достоинство</a:t>
            </a:r>
            <a:r>
              <a:rPr lang="ru-RU" i="1" dirty="0">
                <a:solidFill>
                  <a:srgbClr val="7030A0"/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в этой области </a:t>
            </a:r>
            <a:r>
              <a:rPr lang="ru-RU" dirty="0" err="1">
                <a:solidFill>
                  <a:srgbClr val="7030A0"/>
                </a:solidFill>
                <a:latin typeface="Georgia" panose="02040502050405020303" pitchFamily="18" charset="0"/>
              </a:rPr>
              <a:t>документалистики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более ценные, чем подкупающие эмоциональность и импульсивность.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                                             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ЭТИКА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По существу, аналитическая журналистика есть сумма вопросов, ответы на которые документалисты получают в процессе самой работы.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Беспристрастность и глубина подхода в наибольшей мере присущи тем, кто не находится в плену у стереотипов и не уступает перед сложностью исследуемой проблемы или породивших ее причин.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Особо тщательное внимание документалист уделяет подбору экспертов и заблаговременному знакомству с позициями участников предстоящего разговора. Степень компетентности в исследуемой проблеме позволяет ему оценить компетенцию приглашаемых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собеседников. 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Хорошо подготовленный публицист полагает по возможности все, что знает каждый из собеседников применительно к обсуждаемой теме, а фактически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даже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  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больше, чем каждый, ибо осведомленность приглашаемых ограничена, как правило, их личными интересами или интересами представляемых ими партий и ведомств.    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7030A0"/>
                </a:solidFill>
                <a:latin typeface="Georgia" panose="02040502050405020303" pitchFamily="18" charset="0"/>
              </a:rPr>
              <a:t>                                                                             Позиция журналиста</a:t>
            </a:r>
            <a:endParaRPr lang="ru-RU" sz="2000" dirty="0"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Призвание тележурналиста не сводится к публичному самовыражению, тем более в новостных рубриках, которые оно способно только дискредитировать.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Эта позиция — не в словесных оценках (сфере аналитиков и экспертов), но в стремлении к достоверности и полноте представши IX фактов и мнений, позволяющих зрителю самостоятельно делать выводы.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Профессиональное сообщение содержит все факты, необходимые для понимания изображаемой ситуации. Но оно же почнет побочную информацию, способную вызвать негативные общественные последствия (например, уведомления о готовящихся общественных беспорядках с указанием места и имени, где и когда они могут произойти).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                                             этика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В противном журналист рискует оказаться не столько информатором, сколько подстрекателем, выполняя роль рупора для зачинщиков противоправных действий, а обнародованный прогноз обернется реальностью именно в силу массового оповещения.</a:t>
            </a:r>
          </a:p>
          <a:p>
            <a:endParaRPr lang="ru-RU" dirty="0">
              <a:solidFill>
                <a:srgbClr val="7030A0"/>
              </a:solidFill>
              <a:latin typeface="Georgia" panose="02040502050405020303" pitchFamily="18" charset="0"/>
            </a:endParaRP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Понятие о нежелательной информации не ставит под мнение принцип гласности и свободы слова. Речь идет о реальных противоречиях, когда документалист оказывается в ситуации морального выбора. 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Никакая истина не опаснее следствий, к которым приводит ее незнание, но фрагментарный факт, изъятый из контекста происходящего и обнародованный без учета состояния массового сознания, может вызвать общественную реакцию, совершенно несоизмеримую с социальным значением этого факта. В обостренной степени средство меры должно также присутствовать при изображении с насилия, демонстрации трупов или жертв преступления.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                                         этика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Вместе с тем документалист не может одинаково относиться к тому, кто нарушает закон, и тому, кто его знает, особенно если речь идет о законе нравственном. Когда сталкиваются сострадание и жестокость, справедливость и злонамеренность, терпимость и нетерпимость, позиция </a:t>
            </a:r>
            <a:r>
              <a:rPr lang="ru-RU" dirty="0" err="1">
                <a:solidFill>
                  <a:srgbClr val="7030A0"/>
                </a:solidFill>
                <a:latin typeface="Georgia" panose="02040502050405020303" pitchFamily="18" charset="0"/>
              </a:rPr>
              <a:t>журнали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не имеет ничего общего с безучастностью.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Для журналиста нет важнее задачи, чем отстаивать духовные качества, которые позволяют людям при любых обстоятельствах оставаться людьми.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. Если театр начинается с вешалки, то телевидение — с этики.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На телевидении ни один, даже простой профессиональный рос нельзя решать вне его этической основы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Однако наши сегодняшние телекомпании не имеют этих  кодексов. Этим и вызвана необходимость рассмотрения минной проблемы.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Каждый гражданин в демократическом государстве имеет право на свободу выражения мысли. 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В свою очередь общество имеет право на всю полноту информации о себе самом.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Это включает в себя знание о многообразии мнений, составляющих сферу массового сознания.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864399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Один из основоположников отечественной теории тележурналистики Э.Г. </a:t>
            </a:r>
            <a:r>
              <a:rPr lang="ru-RU" sz="2800" dirty="0" err="1">
                <a:solidFill>
                  <a:srgbClr val="7030A0"/>
                </a:solidFill>
                <a:latin typeface="Georgia" panose="02040502050405020303" pitchFamily="18" charset="0"/>
              </a:rPr>
              <a:t>Багиров</a:t>
            </a:r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 в «Очерках теории телевидения» наиболее рассматривает </a:t>
            </a:r>
            <a:r>
              <a:rPr lang="ru-RU" sz="2800" b="1" dirty="0">
                <a:solidFill>
                  <a:srgbClr val="7030A0"/>
                </a:solidFill>
                <a:latin typeface="Georgia" panose="02040502050405020303" pitchFamily="18" charset="0"/>
              </a:rPr>
              <a:t>коммуникационный процесс, </a:t>
            </a:r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начиная со схемы создателя теории информации </a:t>
            </a:r>
          </a:p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К. Шеннона, </a:t>
            </a:r>
          </a:p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столь популярной пентаграммы Г. </a:t>
            </a:r>
            <a:r>
              <a:rPr lang="ru-RU" sz="2800" dirty="0" err="1">
                <a:solidFill>
                  <a:srgbClr val="7030A0"/>
                </a:solidFill>
                <a:latin typeface="Georgia" panose="02040502050405020303" pitchFamily="18" charset="0"/>
              </a:rPr>
              <a:t>Лассуэлла</a:t>
            </a:r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, </a:t>
            </a:r>
          </a:p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Схемы У. </a:t>
            </a:r>
            <a:r>
              <a:rPr lang="ru-RU" sz="2800" dirty="0" err="1">
                <a:solidFill>
                  <a:srgbClr val="7030A0"/>
                </a:solidFill>
                <a:latin typeface="Georgia" panose="02040502050405020303" pitchFamily="18" charset="0"/>
              </a:rPr>
              <a:t>Шрамма</a:t>
            </a:r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, </a:t>
            </a:r>
          </a:p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модели Е.П. Прохорова, </a:t>
            </a:r>
          </a:p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М. </a:t>
            </a:r>
            <a:r>
              <a:rPr lang="ru-RU" sz="2800" dirty="0" err="1">
                <a:solidFill>
                  <a:srgbClr val="7030A0"/>
                </a:solidFill>
                <a:latin typeface="Georgia" panose="02040502050405020303" pitchFamily="18" charset="0"/>
              </a:rPr>
              <a:t>Лауристин</a:t>
            </a:r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 и Ю.В. Воронцова. </a:t>
            </a:r>
          </a:p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Суммируя достижения предшественников, Э.Г. </a:t>
            </a:r>
            <a:r>
              <a:rPr lang="ru-RU" sz="2800" dirty="0" err="1">
                <a:solidFill>
                  <a:srgbClr val="7030A0"/>
                </a:solidFill>
                <a:latin typeface="Georgia" panose="02040502050405020303" pitchFamily="18" charset="0"/>
              </a:rPr>
              <a:t>Багиров</a:t>
            </a:r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 предлагает собственное </a:t>
            </a:r>
            <a:r>
              <a:rPr lang="ru-RU" sz="2800" dirty="0" err="1">
                <a:solidFill>
                  <a:srgbClr val="7030A0"/>
                </a:solidFill>
                <a:latin typeface="Georgia" panose="02040502050405020303" pitchFamily="18" charset="0"/>
              </a:rPr>
              <a:t>собственное</a:t>
            </a:r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 видение коммуникационного процесса, в который органично включены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                                         этика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Свобода журналистики в демократическом обществе — это свобода ставить вопросы, обсуждать наиболее острые социальные противоречия, критиковать действия правительства и других государственных или частных учреждений, когда эти действии угрожают общественным интересам, подвергать сомнению бездействие властей или злоупотребление властью.</a:t>
            </a:r>
          </a:p>
          <a:p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                                   этика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Этически воспитанный журналист не может позволить себе забыть, что аудитория состоит не только из людей, разделяющих его взгляды и моральные принципы, а телевидение выражает мировоззрение не одного какого-то слоя общества, одной партии или движения (даже если эта партия является правящей). 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Экранная действительность отражает всю совокупность запросов и интересов зрителей, чьи права на электронные средства коммуникации не менее основательны, чем права журналистов.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                                        этика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ru-RU" sz="2400" dirty="0">
                <a:solidFill>
                  <a:srgbClr val="7030A0"/>
                </a:solidFill>
                <a:latin typeface="Georgia" panose="02040502050405020303" pitchFamily="18" charset="0"/>
              </a:rPr>
              <a:t>Где существует свобода, там существует и ответственность за свои решения.</a:t>
            </a:r>
          </a:p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 В отношении тележурналиста это означает ответственность: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перед обществом в целом;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перед аудиторией телезрителей;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перед героями передач и фильмов;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перед сообществом журналистов, которое он представ­ляет;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перед телекомпанией, от имени которой обращается и зрителям;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перед самим собой.</a:t>
            </a:r>
          </a:p>
          <a:p>
            <a:r>
              <a:rPr lang="ru-RU" sz="2800" dirty="0">
                <a:solidFill>
                  <a:srgbClr val="7030A0"/>
                </a:solidFill>
                <a:latin typeface="Georgia" panose="02040502050405020303" pitchFamily="18" charset="0"/>
              </a:rPr>
              <a:t>Применительно к телевизионной информации — это озна­чает </a:t>
            </a:r>
            <a:r>
              <a:rPr lang="ru-RU" sz="2800" b="1" dirty="0">
                <a:solidFill>
                  <a:srgbClr val="7030A0"/>
                </a:solidFill>
                <a:latin typeface="Georgia" panose="02040502050405020303" pitchFamily="18" charset="0"/>
              </a:rPr>
              <a:t>достоверность каждого сообщения, полнота представлен­ных фактов и непредвзятость позиции автора.</a:t>
            </a:r>
            <a:endParaRPr lang="ru-RU" sz="2800" dirty="0">
              <a:solidFill>
                <a:srgbClr val="7030A0"/>
              </a:solidFill>
              <a:latin typeface="Georgia" panose="02040502050405020303" pitchFamily="18" charset="0"/>
            </a:endParaRPr>
          </a:p>
          <a:p>
            <a:pPr>
              <a:buNone/>
            </a:pPr>
            <a:r>
              <a:rPr lang="ru-RU" sz="2800" dirty="0"/>
              <a:t> </a:t>
            </a:r>
          </a:p>
          <a:p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                               </a:t>
            </a:r>
            <a:r>
              <a:rPr lang="ru-RU" b="1" dirty="0">
                <a:solidFill>
                  <a:srgbClr val="7030A0"/>
                </a:solidFill>
                <a:latin typeface="Georgia" panose="02040502050405020303" pitchFamily="18" charset="0"/>
              </a:rPr>
              <a:t>Достоверность.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Доверие к факту или мнению обусловлено доверием к источнику информации — зритель хочет знать, откуда получено сообщение и кому принадлежит излагаемое суж­дение.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Если на месте события отсутствует собственный корреспондент или он не имеет проверенных данных, необходимо — в соответствии с мировой </a:t>
            </a:r>
            <a:r>
              <a:rPr lang="ru-RU" dirty="0" err="1">
                <a:solidFill>
                  <a:srgbClr val="7030A0"/>
                </a:solidFill>
                <a:latin typeface="Georgia" panose="02040502050405020303" pitchFamily="18" charset="0"/>
              </a:rPr>
              <a:t>телепрактикой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— подтверждение не менее, чем из двух источников.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В новостных программах ссылки на источники сообщений обязательны.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Журналист новостей оперирует только теми данными, которые в случае необходимости могут быть им доказаны, и добивается такого изложения материала, чтобы даже будучи обвиненным в дезинформации, суметь подтвердить свою правоту в судебном порядке.</a:t>
            </a:r>
          </a:p>
          <a:p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     Общепризнанная особенность телеинформации — «</a:t>
            </a:r>
            <a:r>
              <a:rPr lang="ru-RU" dirty="0" err="1">
                <a:solidFill>
                  <a:srgbClr val="7030A0"/>
                </a:solidFill>
                <a:latin typeface="Georgia" panose="02040502050405020303" pitchFamily="18" charset="0"/>
              </a:rPr>
              <a:t>персонализация</a:t>
            </a:r>
            <a:r>
              <a:rPr lang="ru-RU" dirty="0">
                <a:solidFill>
                  <a:srgbClr val="7030A0"/>
                </a:solidFill>
                <a:latin typeface="Georgia" panose="02040502050405020303" pitchFamily="18" charset="0"/>
              </a:rPr>
              <a:t> новостей» — не означает, как думают многие, свободы субъективных высказываний ведущего. Четкое отделение пиктов от мнений в новостной программе — неукоснительный журналистский принцип.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1456</Words>
  <Application>Microsoft Office PowerPoint</Application>
  <PresentationFormat>Экран (4:3)</PresentationFormat>
  <Paragraphs>94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Georgia</vt:lpstr>
      <vt:lpstr>Тема Office</vt:lpstr>
      <vt:lpstr>Презентация PowerPoint</vt:lpstr>
      <vt:lpstr>. Если театр начинается с вешалки, то телевидение — с этики.</vt:lpstr>
      <vt:lpstr>Презентация PowerPoint</vt:lpstr>
      <vt:lpstr>Презентация PowerPoint</vt:lpstr>
      <vt:lpstr>                                               этика</vt:lpstr>
      <vt:lpstr>                                         этика</vt:lpstr>
      <vt:lpstr>                                              этика</vt:lpstr>
      <vt:lpstr>                               Достоверность. </vt:lpstr>
      <vt:lpstr>Презентация PowerPoint</vt:lpstr>
      <vt:lpstr>                                                      Этика</vt:lpstr>
      <vt:lpstr>                                                   этика</vt:lpstr>
      <vt:lpstr>                                                                                                  Полнота информации</vt:lpstr>
      <vt:lpstr>Непредвзятость. </vt:lpstr>
      <vt:lpstr>                                                   ЭТИКА</vt:lpstr>
      <vt:lpstr>                                               ЭТИКА</vt:lpstr>
      <vt:lpstr>                                                                             Позиция журналиста</vt:lpstr>
      <vt:lpstr>                                                   этика</vt:lpstr>
      <vt:lpstr>                                               этика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8</dc:title>
  <dc:creator>user</dc:creator>
  <cp:lastModifiedBy>админ</cp:lastModifiedBy>
  <cp:revision>18</cp:revision>
  <dcterms:created xsi:type="dcterms:W3CDTF">2014-10-29T13:33:48Z</dcterms:created>
  <dcterms:modified xsi:type="dcterms:W3CDTF">2022-09-28T10:04:56Z</dcterms:modified>
</cp:coreProperties>
</file>